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ba6eff76001e52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ba6eff76001e52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ba6eff76001e52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ba6eff76001e52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845eb258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845eb258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627329f2a347f1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27329f2a347f1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27329f2a347f1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27329f2a347f1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8c843e4a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8c843e4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627329f2a347f1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27329f2a347f1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9ea568c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9ea568c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8c843e4a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8c843e4a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8c843e4a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8c843e4a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8c843e4a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8c843e4a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63a33032fb635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63a33032fb635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63a33032fb635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63a33032fb635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ba6eff76001e5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ba6eff76001e5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ba6eff76001e52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ba6eff76001e52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s://www.figma.com/proto/dpZKcZYP3Oy6pXHnwhQVJq/Prototyping-for-Pause?node-id=113%3A15898&amp;scaling=scale-down" TargetMode="External"/><Relationship Id="rId10" Type="http://schemas.openxmlformats.org/officeDocument/2006/relationships/image" Target="../media/image26.png"/><Relationship Id="rId9"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mailto:hasn_90@yahoo.com" TargetMode="External"/><Relationship Id="rId4" Type="http://schemas.openxmlformats.org/officeDocument/2006/relationships/hyperlink" Target="https://www.linkedin.com/in/hassan-sajid-216465174/" TargetMode="External"/><Relationship Id="rId5" Type="http://schemas.openxmlformats.org/officeDocument/2006/relationships/image" Target="../media/image23.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0.png"/><Relationship Id="rId11" Type="http://schemas.openxmlformats.org/officeDocument/2006/relationships/image" Target="../media/image9.png"/><Relationship Id="rId10" Type="http://schemas.openxmlformats.org/officeDocument/2006/relationships/image" Target="../media/image27.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6893200" y="152400"/>
            <a:ext cx="2147748" cy="4838700"/>
          </a:xfrm>
          <a:prstGeom prst="rect">
            <a:avLst/>
          </a:prstGeom>
          <a:noFill/>
          <a:ln>
            <a:noFill/>
          </a:ln>
        </p:spPr>
      </p:pic>
      <p:sp>
        <p:nvSpPr>
          <p:cNvPr id="135" name="Google Shape;135;p13"/>
          <p:cNvSpPr txBox="1"/>
          <p:nvPr>
            <p:ph type="ctrTitle"/>
          </p:nvPr>
        </p:nvSpPr>
        <p:spPr>
          <a:xfrm>
            <a:off x="2958900" y="1549425"/>
            <a:ext cx="4709400" cy="12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Pause</a:t>
            </a:r>
            <a:endParaRPr/>
          </a:p>
          <a:p>
            <a:pPr indent="0" lvl="0" marL="0" rtl="0" algn="l">
              <a:spcBef>
                <a:spcPts val="0"/>
              </a:spcBef>
              <a:spcAft>
                <a:spcPts val="0"/>
              </a:spcAft>
              <a:buNone/>
            </a:pPr>
            <a:r>
              <a:rPr lang="en" sz="2600"/>
              <a:t>a stress free zone! </a:t>
            </a:r>
            <a:endParaRPr sz="2600"/>
          </a:p>
        </p:txBody>
      </p:sp>
      <p:sp>
        <p:nvSpPr>
          <p:cNvPr id="136" name="Google Shape;136;p13"/>
          <p:cNvSpPr txBox="1"/>
          <p:nvPr>
            <p:ph idx="1" type="subTitle"/>
          </p:nvPr>
        </p:nvSpPr>
        <p:spPr>
          <a:xfrm>
            <a:off x="4214100" y="3075550"/>
            <a:ext cx="2199000" cy="10302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a:t>Hassan Sajid </a:t>
            </a:r>
            <a:endParaRPr/>
          </a:p>
          <a:p>
            <a:pPr indent="0" lvl="0" marL="0" rtl="0" algn="l">
              <a:spcBef>
                <a:spcPts val="0"/>
              </a:spcBef>
              <a:spcAft>
                <a:spcPts val="0"/>
              </a:spcAft>
              <a:buNone/>
            </a:pPr>
            <a:r>
              <a:rPr lang="en"/>
              <a:t>Role: UX &amp; UI designer and Usability testing </a:t>
            </a:r>
            <a:endParaRPr/>
          </a:p>
          <a:p>
            <a:pPr indent="0" lvl="0" marL="0" rtl="0" algn="l">
              <a:spcBef>
                <a:spcPts val="0"/>
              </a:spcBef>
              <a:spcAft>
                <a:spcPts val="0"/>
              </a:spcAft>
              <a:buNone/>
            </a:pPr>
            <a:r>
              <a:rPr lang="en"/>
              <a:t>Duration - 10 weeks</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1297500" y="393750"/>
            <a:ext cx="6301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r>
              <a:rPr lang="en"/>
              <a:t> testing &amp; iteration</a:t>
            </a:r>
            <a:endParaRPr/>
          </a:p>
        </p:txBody>
      </p:sp>
      <p:sp>
        <p:nvSpPr>
          <p:cNvPr id="227" name="Google Shape;227;p22"/>
          <p:cNvSpPr txBox="1"/>
          <p:nvPr/>
        </p:nvSpPr>
        <p:spPr>
          <a:xfrm>
            <a:off x="1297500" y="1307855"/>
            <a:ext cx="2972100" cy="30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Testing something which shouldn’t be taken lightly.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To make sure my </a:t>
            </a:r>
            <a:r>
              <a:rPr lang="en">
                <a:solidFill>
                  <a:schemeClr val="lt1"/>
                </a:solidFill>
                <a:latin typeface="Lato"/>
                <a:ea typeface="Lato"/>
                <a:cs typeface="Lato"/>
                <a:sym typeface="Lato"/>
              </a:rPr>
              <a:t>prototype</a:t>
            </a:r>
            <a:r>
              <a:rPr lang="en">
                <a:solidFill>
                  <a:schemeClr val="lt1"/>
                </a:solidFill>
                <a:latin typeface="Lato"/>
                <a:ea typeface="Lato"/>
                <a:cs typeface="Lato"/>
                <a:sym typeface="Lato"/>
              </a:rPr>
              <a:t> functions as intended for the wider audience testing, I ran several tests </a:t>
            </a:r>
            <a:r>
              <a:rPr lang="en">
                <a:solidFill>
                  <a:schemeClr val="lt1"/>
                </a:solidFill>
                <a:latin typeface="Lato"/>
                <a:ea typeface="Lato"/>
                <a:cs typeface="Lato"/>
                <a:sym typeface="Lato"/>
              </a:rPr>
              <a:t>myself</a:t>
            </a:r>
            <a:r>
              <a:rPr lang="en">
                <a:solidFill>
                  <a:schemeClr val="lt1"/>
                </a:solidFill>
                <a:latin typeface="Lato"/>
                <a:ea typeface="Lato"/>
                <a:cs typeface="Lato"/>
                <a:sym typeface="Lato"/>
              </a:rPr>
              <a:t> and invited users from my </a:t>
            </a:r>
            <a:r>
              <a:rPr lang="en">
                <a:solidFill>
                  <a:schemeClr val="lt1"/>
                </a:solidFill>
                <a:latin typeface="Lato"/>
                <a:ea typeface="Lato"/>
                <a:cs typeface="Lato"/>
                <a:sym typeface="Lato"/>
              </a:rPr>
              <a:t>research</a:t>
            </a:r>
            <a:r>
              <a:rPr lang="en">
                <a:solidFill>
                  <a:schemeClr val="lt1"/>
                </a:solidFill>
                <a:latin typeface="Lato"/>
                <a:ea typeface="Lato"/>
                <a:cs typeface="Lato"/>
                <a:sym typeface="Lato"/>
              </a:rPr>
              <a:t> interviews to test run the app in a live session via </a:t>
            </a:r>
            <a:r>
              <a:rPr lang="en">
                <a:solidFill>
                  <a:schemeClr val="lt1"/>
                </a:solidFill>
                <a:latin typeface="Lato"/>
                <a:ea typeface="Lato"/>
                <a:cs typeface="Lato"/>
                <a:sym typeface="Lato"/>
              </a:rPr>
              <a:t>Microsoft</a:t>
            </a:r>
            <a:r>
              <a:rPr lang="en">
                <a:solidFill>
                  <a:schemeClr val="lt1"/>
                </a:solidFill>
                <a:latin typeface="Lato"/>
                <a:ea typeface="Lato"/>
                <a:cs typeface="Lato"/>
                <a:sym typeface="Lato"/>
              </a:rPr>
              <a:t> teams.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Du</a:t>
            </a:r>
            <a:r>
              <a:rPr lang="en">
                <a:solidFill>
                  <a:schemeClr val="lt1"/>
                </a:solidFill>
                <a:latin typeface="Lato"/>
                <a:ea typeface="Lato"/>
                <a:cs typeface="Lato"/>
                <a:sym typeface="Lato"/>
              </a:rPr>
              <a:t>ring these tests I tried different colours palette, visual images, icons and fonts.</a:t>
            </a:r>
            <a:endParaRPr>
              <a:solidFill>
                <a:schemeClr val="lt1"/>
              </a:solidFill>
              <a:latin typeface="Lato"/>
              <a:ea typeface="Lato"/>
              <a:cs typeface="Lato"/>
              <a:sym typeface="Lato"/>
            </a:endParaRPr>
          </a:p>
        </p:txBody>
      </p:sp>
      <p:pic>
        <p:nvPicPr>
          <p:cNvPr id="228" name="Google Shape;228;p22"/>
          <p:cNvPicPr preferRelativeResize="0"/>
          <p:nvPr/>
        </p:nvPicPr>
        <p:blipFill>
          <a:blip r:embed="rId3">
            <a:alphaModFix/>
          </a:blip>
          <a:stretch>
            <a:fillRect/>
          </a:stretch>
        </p:blipFill>
        <p:spPr>
          <a:xfrm>
            <a:off x="4572000" y="1566221"/>
            <a:ext cx="4087801" cy="27225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ph type="title"/>
          </p:nvPr>
        </p:nvSpPr>
        <p:spPr>
          <a:xfrm>
            <a:off x="1052550" y="393675"/>
            <a:ext cx="7038900" cy="6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Wider audience testing &amp; more iterations</a:t>
            </a:r>
            <a:endParaRPr/>
          </a:p>
        </p:txBody>
      </p:sp>
      <p:sp>
        <p:nvSpPr>
          <p:cNvPr id="234" name="Google Shape;234;p23"/>
          <p:cNvSpPr txBox="1"/>
          <p:nvPr/>
        </p:nvSpPr>
        <p:spPr>
          <a:xfrm>
            <a:off x="1052550" y="1173268"/>
            <a:ext cx="3274500" cy="3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Possibly the most exciting part. Using Lookback I sent my high-fidelity prototype to video audience to trial. After the initial three tests I </a:t>
            </a:r>
            <a:r>
              <a:rPr lang="en">
                <a:solidFill>
                  <a:schemeClr val="lt1"/>
                </a:solidFill>
                <a:latin typeface="Lato"/>
                <a:ea typeface="Lato"/>
                <a:cs typeface="Lato"/>
                <a:sym typeface="Lato"/>
              </a:rPr>
              <a:t>reviewed their feedback and watched their progress. This helped me identify some improvement opportunities for accessibility and overall design. I then repeated the same process with next three and four after.</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This than lead me to my final designs.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In the end I exported the designs to Zeplin to create a style guide for engineering handoff</a:t>
            </a:r>
            <a:endParaRPr>
              <a:solidFill>
                <a:schemeClr val="lt1"/>
              </a:solidFill>
              <a:latin typeface="Lato"/>
              <a:ea typeface="Lato"/>
              <a:cs typeface="Lato"/>
              <a:sym typeface="Lato"/>
            </a:endParaRPr>
          </a:p>
        </p:txBody>
      </p:sp>
      <p:pic>
        <p:nvPicPr>
          <p:cNvPr id="235" name="Google Shape;235;p23"/>
          <p:cNvPicPr preferRelativeResize="0"/>
          <p:nvPr/>
        </p:nvPicPr>
        <p:blipFill>
          <a:blip r:embed="rId3">
            <a:alphaModFix/>
          </a:blip>
          <a:stretch>
            <a:fillRect/>
          </a:stretch>
        </p:blipFill>
        <p:spPr>
          <a:xfrm>
            <a:off x="4511725" y="1059662"/>
            <a:ext cx="4157875" cy="3513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4"/>
          <p:cNvPicPr preferRelativeResize="0"/>
          <p:nvPr/>
        </p:nvPicPr>
        <p:blipFill>
          <a:blip r:embed="rId3">
            <a:alphaModFix/>
          </a:blip>
          <a:stretch>
            <a:fillRect/>
          </a:stretch>
        </p:blipFill>
        <p:spPr>
          <a:xfrm>
            <a:off x="5010101" y="1570087"/>
            <a:ext cx="2275374" cy="2184037"/>
          </a:xfrm>
          <a:prstGeom prst="rect">
            <a:avLst/>
          </a:prstGeom>
          <a:noFill/>
          <a:ln>
            <a:noFill/>
          </a:ln>
        </p:spPr>
      </p:pic>
      <p:sp>
        <p:nvSpPr>
          <p:cNvPr id="241" name="Google Shape;241;p24"/>
          <p:cNvSpPr txBox="1"/>
          <p:nvPr>
            <p:ph type="title"/>
          </p:nvPr>
        </p:nvSpPr>
        <p:spPr>
          <a:xfrm>
            <a:off x="1052550" y="160098"/>
            <a:ext cx="70389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Clickable Figma prototype</a:t>
            </a:r>
            <a:endParaRPr/>
          </a:p>
        </p:txBody>
      </p:sp>
      <p:sp>
        <p:nvSpPr>
          <p:cNvPr id="242" name="Google Shape;242;p24"/>
          <p:cNvSpPr txBox="1"/>
          <p:nvPr/>
        </p:nvSpPr>
        <p:spPr>
          <a:xfrm>
            <a:off x="1052550" y="816350"/>
            <a:ext cx="7242000" cy="5298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lt1"/>
                </a:solidFill>
                <a:hlinkClick r:id="rId4">
                  <a:extLst>
                    <a:ext uri="{A12FA001-AC4F-418D-AE19-62706E023703}">
                      <ahyp:hlinkClr val="tx"/>
                    </a:ext>
                  </a:extLst>
                </a:hlinkClick>
              </a:rPr>
              <a:t>https://www.figma.com/proto/dpZKcZYP3Oy6pXHnwhQVJq/Prototyping-for-Pause?node-id=113%3A15898&amp;scaling=scale-down</a:t>
            </a:r>
            <a:endParaRPr>
              <a:solidFill>
                <a:schemeClr val="lt1"/>
              </a:solidFill>
              <a:latin typeface="Lato"/>
              <a:ea typeface="Lato"/>
              <a:cs typeface="Lato"/>
              <a:sym typeface="Lato"/>
            </a:endParaRPr>
          </a:p>
        </p:txBody>
      </p:sp>
      <p:pic>
        <p:nvPicPr>
          <p:cNvPr id="243" name="Google Shape;243;p24"/>
          <p:cNvPicPr preferRelativeResize="0"/>
          <p:nvPr/>
        </p:nvPicPr>
        <p:blipFill>
          <a:blip r:embed="rId5">
            <a:alphaModFix/>
          </a:blip>
          <a:stretch>
            <a:fillRect/>
          </a:stretch>
        </p:blipFill>
        <p:spPr>
          <a:xfrm>
            <a:off x="4417557" y="2872711"/>
            <a:ext cx="2187873" cy="2100050"/>
          </a:xfrm>
          <a:prstGeom prst="rect">
            <a:avLst/>
          </a:prstGeom>
          <a:noFill/>
          <a:ln>
            <a:noFill/>
          </a:ln>
        </p:spPr>
      </p:pic>
      <p:pic>
        <p:nvPicPr>
          <p:cNvPr id="244" name="Google Shape;244;p24"/>
          <p:cNvPicPr preferRelativeResize="0"/>
          <p:nvPr/>
        </p:nvPicPr>
        <p:blipFill>
          <a:blip r:embed="rId6">
            <a:alphaModFix/>
          </a:blip>
          <a:stretch>
            <a:fillRect/>
          </a:stretch>
        </p:blipFill>
        <p:spPr>
          <a:xfrm>
            <a:off x="2874729" y="2939917"/>
            <a:ext cx="2047000" cy="1965599"/>
          </a:xfrm>
          <a:prstGeom prst="rect">
            <a:avLst/>
          </a:prstGeom>
          <a:noFill/>
          <a:ln>
            <a:noFill/>
          </a:ln>
        </p:spPr>
      </p:pic>
      <p:pic>
        <p:nvPicPr>
          <p:cNvPr id="245" name="Google Shape;245;p24"/>
          <p:cNvPicPr preferRelativeResize="0"/>
          <p:nvPr/>
        </p:nvPicPr>
        <p:blipFill>
          <a:blip r:embed="rId7">
            <a:alphaModFix/>
          </a:blip>
          <a:stretch>
            <a:fillRect/>
          </a:stretch>
        </p:blipFill>
        <p:spPr>
          <a:xfrm>
            <a:off x="3832068" y="1398192"/>
            <a:ext cx="2187876" cy="2097568"/>
          </a:xfrm>
          <a:prstGeom prst="rect">
            <a:avLst/>
          </a:prstGeom>
          <a:noFill/>
          <a:ln>
            <a:noFill/>
          </a:ln>
        </p:spPr>
      </p:pic>
      <p:pic>
        <p:nvPicPr>
          <p:cNvPr id="246" name="Google Shape;246;p24"/>
          <p:cNvPicPr preferRelativeResize="0"/>
          <p:nvPr/>
        </p:nvPicPr>
        <p:blipFill>
          <a:blip r:embed="rId8">
            <a:alphaModFix/>
          </a:blip>
          <a:stretch>
            <a:fillRect/>
          </a:stretch>
        </p:blipFill>
        <p:spPr>
          <a:xfrm>
            <a:off x="1858516" y="2523147"/>
            <a:ext cx="2187875" cy="2100046"/>
          </a:xfrm>
          <a:prstGeom prst="rect">
            <a:avLst/>
          </a:prstGeom>
          <a:noFill/>
          <a:ln>
            <a:noFill/>
          </a:ln>
        </p:spPr>
      </p:pic>
      <p:pic>
        <p:nvPicPr>
          <p:cNvPr id="247" name="Google Shape;247;p24"/>
          <p:cNvPicPr preferRelativeResize="0"/>
          <p:nvPr/>
        </p:nvPicPr>
        <p:blipFill>
          <a:blip r:embed="rId9">
            <a:alphaModFix/>
          </a:blip>
          <a:stretch>
            <a:fillRect/>
          </a:stretch>
        </p:blipFill>
        <p:spPr>
          <a:xfrm>
            <a:off x="2176413" y="1679305"/>
            <a:ext cx="2047601" cy="1965601"/>
          </a:xfrm>
          <a:prstGeom prst="rect">
            <a:avLst/>
          </a:prstGeom>
          <a:noFill/>
          <a:ln>
            <a:noFill/>
          </a:ln>
        </p:spPr>
      </p:pic>
      <p:pic>
        <p:nvPicPr>
          <p:cNvPr id="248" name="Google Shape;248;p24"/>
          <p:cNvPicPr preferRelativeResize="0"/>
          <p:nvPr/>
        </p:nvPicPr>
        <p:blipFill>
          <a:blip r:embed="rId10">
            <a:alphaModFix/>
          </a:blip>
          <a:stretch>
            <a:fillRect/>
          </a:stretch>
        </p:blipFill>
        <p:spPr>
          <a:xfrm>
            <a:off x="3261514" y="2065315"/>
            <a:ext cx="2187874" cy="21058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txBox="1"/>
          <p:nvPr>
            <p:ph type="title"/>
          </p:nvPr>
        </p:nvSpPr>
        <p:spPr>
          <a:xfrm>
            <a:off x="851118" y="339636"/>
            <a:ext cx="2312100" cy="6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Style guide</a:t>
            </a:r>
            <a:endParaRPr/>
          </a:p>
        </p:txBody>
      </p:sp>
      <p:pic>
        <p:nvPicPr>
          <p:cNvPr id="254" name="Google Shape;254;p25"/>
          <p:cNvPicPr preferRelativeResize="0"/>
          <p:nvPr/>
        </p:nvPicPr>
        <p:blipFill>
          <a:blip r:embed="rId3">
            <a:alphaModFix/>
          </a:blip>
          <a:stretch>
            <a:fillRect/>
          </a:stretch>
        </p:blipFill>
        <p:spPr>
          <a:xfrm>
            <a:off x="569833" y="1223050"/>
            <a:ext cx="3903467" cy="2697400"/>
          </a:xfrm>
          <a:prstGeom prst="rect">
            <a:avLst/>
          </a:prstGeom>
          <a:noFill/>
          <a:ln>
            <a:noFill/>
          </a:ln>
        </p:spPr>
      </p:pic>
      <p:pic>
        <p:nvPicPr>
          <p:cNvPr id="255" name="Google Shape;255;p25"/>
          <p:cNvPicPr preferRelativeResize="0"/>
          <p:nvPr/>
        </p:nvPicPr>
        <p:blipFill>
          <a:blip r:embed="rId4">
            <a:alphaModFix/>
          </a:blip>
          <a:stretch>
            <a:fillRect/>
          </a:stretch>
        </p:blipFill>
        <p:spPr>
          <a:xfrm>
            <a:off x="4713200" y="1223061"/>
            <a:ext cx="4136624" cy="26973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have learned?</a:t>
            </a:r>
            <a:endParaRPr/>
          </a:p>
        </p:txBody>
      </p:sp>
      <p:sp>
        <p:nvSpPr>
          <p:cNvPr id="261" name="Google Shape;261;p26"/>
          <p:cNvSpPr txBox="1"/>
          <p:nvPr>
            <p:ph idx="1" type="body"/>
          </p:nvPr>
        </p:nvSpPr>
        <p:spPr>
          <a:xfrm>
            <a:off x="1086550" y="1567550"/>
            <a:ext cx="3274500" cy="25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Keep things simple!</a:t>
            </a:r>
            <a:endParaRPr b="1" sz="1500"/>
          </a:p>
          <a:p>
            <a:pPr indent="0" lvl="0" marL="0" rtl="0" algn="l">
              <a:spcBef>
                <a:spcPts val="1600"/>
              </a:spcBef>
              <a:spcAft>
                <a:spcPts val="1600"/>
              </a:spcAft>
              <a:buNone/>
            </a:pPr>
            <a:r>
              <a:rPr lang="en"/>
              <a:t>What works for you might not work for everyone. We often when designing forget to to understand our users will probably not know as much about the product as we (the designer know) so keeping things simple and and finding a good </a:t>
            </a:r>
            <a:r>
              <a:rPr lang="en"/>
              <a:t>balance</a:t>
            </a:r>
            <a:r>
              <a:rPr lang="en"/>
              <a:t> between </a:t>
            </a:r>
            <a:r>
              <a:rPr b="1" lang="en"/>
              <a:t>overcrowded</a:t>
            </a:r>
            <a:r>
              <a:rPr b="1" lang="en"/>
              <a:t> screens and lacking screens is key</a:t>
            </a:r>
            <a:r>
              <a:rPr lang="en"/>
              <a:t>.</a:t>
            </a:r>
            <a:endParaRPr b="1"/>
          </a:p>
        </p:txBody>
      </p:sp>
      <p:pic>
        <p:nvPicPr>
          <p:cNvPr id="262" name="Google Shape;262;p26"/>
          <p:cNvPicPr preferRelativeResize="0"/>
          <p:nvPr/>
        </p:nvPicPr>
        <p:blipFill>
          <a:blip r:embed="rId3">
            <a:alphaModFix/>
          </a:blip>
          <a:stretch>
            <a:fillRect/>
          </a:stretch>
        </p:blipFill>
        <p:spPr>
          <a:xfrm>
            <a:off x="4523500" y="1203050"/>
            <a:ext cx="4267200" cy="32562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781100" y="370500"/>
            <a:ext cx="4205700" cy="8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About me:</a:t>
            </a:r>
            <a:endParaRPr sz="4000"/>
          </a:p>
        </p:txBody>
      </p:sp>
      <p:sp>
        <p:nvSpPr>
          <p:cNvPr id="268" name="Google Shape;268;p27"/>
          <p:cNvSpPr txBox="1"/>
          <p:nvPr>
            <p:ph idx="1" type="body"/>
          </p:nvPr>
        </p:nvSpPr>
        <p:spPr>
          <a:xfrm>
            <a:off x="802550" y="1091950"/>
            <a:ext cx="4162800" cy="3766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53585F"/>
              </a:buClr>
              <a:buSzPts val="2600"/>
              <a:buFont typeface="Karla"/>
              <a:buNone/>
            </a:pPr>
            <a:r>
              <a:rPr lang="en" sz="1000"/>
              <a:t>Passionate and eager to learn new and improve ways to work.</a:t>
            </a:r>
            <a:endParaRPr sz="1000"/>
          </a:p>
          <a:p>
            <a:pPr indent="0" lvl="0" marL="0" rtl="0" algn="l">
              <a:lnSpc>
                <a:spcPct val="150000"/>
              </a:lnSpc>
              <a:spcBef>
                <a:spcPts val="0"/>
              </a:spcBef>
              <a:spcAft>
                <a:spcPts val="0"/>
              </a:spcAft>
              <a:buClr>
                <a:srgbClr val="53585F"/>
              </a:buClr>
              <a:buSzPts val="2600"/>
              <a:buFont typeface="Karla"/>
              <a:buNone/>
            </a:pPr>
            <a:r>
              <a:rPr lang="en" sz="1000"/>
              <a:t>My name is </a:t>
            </a:r>
            <a:r>
              <a:rPr b="1" lang="en" sz="1000"/>
              <a:t>Hassan Sajid</a:t>
            </a:r>
            <a:r>
              <a:rPr lang="en" sz="1000"/>
              <a:t> I live in Stoke-On-Trent and work in HMRC Birmingham.</a:t>
            </a:r>
            <a:endParaRPr sz="1000"/>
          </a:p>
          <a:p>
            <a:pPr indent="0" lvl="0" marL="0" rtl="0" algn="l">
              <a:lnSpc>
                <a:spcPct val="150000"/>
              </a:lnSpc>
              <a:spcBef>
                <a:spcPts val="0"/>
              </a:spcBef>
              <a:spcAft>
                <a:spcPts val="0"/>
              </a:spcAft>
              <a:buClr>
                <a:srgbClr val="53585F"/>
              </a:buClr>
              <a:buSzPts val="2600"/>
              <a:buFont typeface="Karla"/>
              <a:buNone/>
            </a:pPr>
            <a:r>
              <a:rPr lang="en" sz="1000"/>
              <a:t>I am self motivated and always looking for opportunities to take my skill to the next level.</a:t>
            </a:r>
            <a:endParaRPr sz="1000"/>
          </a:p>
          <a:p>
            <a:pPr indent="0" lvl="0" marL="0" rtl="0" algn="l">
              <a:lnSpc>
                <a:spcPct val="150000"/>
              </a:lnSpc>
              <a:spcBef>
                <a:spcPts val="0"/>
              </a:spcBef>
              <a:spcAft>
                <a:spcPts val="0"/>
              </a:spcAft>
              <a:buClr>
                <a:srgbClr val="53585F"/>
              </a:buClr>
              <a:buSzPts val="2600"/>
              <a:buFont typeface="Karla"/>
              <a:buNone/>
            </a:pPr>
            <a:r>
              <a:rPr lang="en" sz="1000"/>
              <a:t>I did a Nano-degree in UX design with Udacity and have Maths and Product design A-levels.</a:t>
            </a:r>
            <a:endParaRPr sz="1000"/>
          </a:p>
          <a:p>
            <a:pPr indent="0" lvl="0" marL="0" rtl="0" algn="l">
              <a:lnSpc>
                <a:spcPct val="150000"/>
              </a:lnSpc>
              <a:spcBef>
                <a:spcPts val="0"/>
              </a:spcBef>
              <a:spcAft>
                <a:spcPts val="0"/>
              </a:spcAft>
              <a:buClr>
                <a:srgbClr val="53585F"/>
              </a:buClr>
              <a:buSzPts val="2600"/>
              <a:buFont typeface="Karla"/>
              <a:buNone/>
            </a:pPr>
            <a:r>
              <a:rPr lang="en" sz="1000"/>
              <a:t>I have been working in the HMRC for about 4 years and have worked on several internal projects which eventually pushed me to pursue a career in UX design.</a:t>
            </a:r>
            <a:endParaRPr sz="1000"/>
          </a:p>
          <a:p>
            <a:pPr indent="0" lvl="0" marL="0" rtl="0" algn="l">
              <a:lnSpc>
                <a:spcPct val="150000"/>
              </a:lnSpc>
              <a:spcBef>
                <a:spcPts val="0"/>
              </a:spcBef>
              <a:spcAft>
                <a:spcPts val="0"/>
              </a:spcAft>
              <a:buClr>
                <a:srgbClr val="53585F"/>
              </a:buClr>
              <a:buSzPts val="2600"/>
              <a:buFont typeface="Karla"/>
              <a:buNone/>
            </a:pPr>
            <a:r>
              <a:rPr lang="en" sz="1000"/>
              <a:t>I have great communication skills and fluent in 3 different languages which allow me understand the customer/user and provide the best service possible.</a:t>
            </a:r>
            <a:endParaRPr sz="1000"/>
          </a:p>
          <a:p>
            <a:pPr indent="0" lvl="0" marL="0" rtl="0" algn="l">
              <a:lnSpc>
                <a:spcPct val="150000"/>
              </a:lnSpc>
              <a:spcBef>
                <a:spcPts val="0"/>
              </a:spcBef>
              <a:spcAft>
                <a:spcPts val="0"/>
              </a:spcAft>
              <a:buClr>
                <a:srgbClr val="53585F"/>
              </a:buClr>
              <a:buSzPts val="2600"/>
              <a:buFont typeface="Karla"/>
              <a:buNone/>
            </a:pPr>
            <a:r>
              <a:t/>
            </a:r>
            <a:endParaRPr sz="1000"/>
          </a:p>
          <a:p>
            <a:pPr indent="0" lvl="0" marL="0" rtl="0" algn="l">
              <a:spcBef>
                <a:spcPts val="0"/>
              </a:spcBef>
              <a:spcAft>
                <a:spcPts val="1600"/>
              </a:spcAft>
              <a:buNone/>
            </a:pPr>
            <a:r>
              <a:t/>
            </a:r>
            <a:endParaRPr/>
          </a:p>
        </p:txBody>
      </p:sp>
      <p:pic>
        <p:nvPicPr>
          <p:cNvPr id="269" name="Google Shape;269;p27"/>
          <p:cNvPicPr preferRelativeResize="0"/>
          <p:nvPr/>
        </p:nvPicPr>
        <p:blipFill rotWithShape="1">
          <a:blip r:embed="rId3">
            <a:alphaModFix/>
          </a:blip>
          <a:srcRect b="0" l="0" r="0" t="803"/>
          <a:stretch/>
        </p:blipFill>
        <p:spPr>
          <a:xfrm>
            <a:off x="5299875" y="1039725"/>
            <a:ext cx="3484350" cy="3470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txBox="1"/>
          <p:nvPr>
            <p:ph type="ctrTitle"/>
          </p:nvPr>
        </p:nvSpPr>
        <p:spPr>
          <a:xfrm>
            <a:off x="3605321" y="56038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a:t>
            </a:r>
            <a:endParaRPr/>
          </a:p>
        </p:txBody>
      </p:sp>
      <p:sp>
        <p:nvSpPr>
          <p:cNvPr id="275" name="Google Shape;275;p28"/>
          <p:cNvSpPr txBox="1"/>
          <p:nvPr>
            <p:ph idx="1" type="subTitle"/>
          </p:nvPr>
        </p:nvSpPr>
        <p:spPr>
          <a:xfrm>
            <a:off x="4761750" y="2481325"/>
            <a:ext cx="3792900" cy="1949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p>
          <a:p>
            <a:pPr indent="0" lvl="0" marL="0" rtl="0" algn="l">
              <a:lnSpc>
                <a:spcPct val="150000"/>
              </a:lnSpc>
              <a:spcBef>
                <a:spcPts val="0"/>
              </a:spcBef>
              <a:spcAft>
                <a:spcPts val="0"/>
              </a:spcAft>
              <a:buClr>
                <a:srgbClr val="53585F"/>
              </a:buClr>
              <a:buSzPts val="2600"/>
              <a:buFont typeface="Karla"/>
              <a:buNone/>
            </a:pPr>
            <a:r>
              <a:t/>
            </a:r>
            <a:endParaRPr sz="1000"/>
          </a:p>
          <a:p>
            <a:pPr indent="-292100" lvl="0" marL="457200" rtl="0" algn="l">
              <a:lnSpc>
                <a:spcPct val="150000"/>
              </a:lnSpc>
              <a:spcBef>
                <a:spcPts val="0"/>
              </a:spcBef>
              <a:spcAft>
                <a:spcPts val="0"/>
              </a:spcAft>
              <a:buSzPts val="1000"/>
              <a:buChar char="-"/>
            </a:pPr>
            <a:r>
              <a:rPr lang="en" sz="1000" u="sng">
                <a:solidFill>
                  <a:schemeClr val="hlink"/>
                </a:solidFill>
                <a:hlinkClick r:id="rId3"/>
              </a:rPr>
              <a:t>hasn_90@yahoo.com</a:t>
            </a:r>
            <a:endParaRPr sz="1000" u="sng"/>
          </a:p>
          <a:p>
            <a:pPr indent="0" lvl="0" marL="0" rtl="0" algn="l">
              <a:lnSpc>
                <a:spcPct val="150000"/>
              </a:lnSpc>
              <a:spcBef>
                <a:spcPts val="0"/>
              </a:spcBef>
              <a:spcAft>
                <a:spcPts val="0"/>
              </a:spcAft>
              <a:buNone/>
            </a:pPr>
            <a:r>
              <a:t/>
            </a:r>
            <a:endParaRPr sz="1000" u="sng"/>
          </a:p>
          <a:p>
            <a:pPr indent="0" lvl="0" marL="0" rtl="0" algn="l">
              <a:lnSpc>
                <a:spcPct val="150000"/>
              </a:lnSpc>
              <a:spcBef>
                <a:spcPts val="0"/>
              </a:spcBef>
              <a:spcAft>
                <a:spcPts val="0"/>
              </a:spcAft>
              <a:buNone/>
            </a:pPr>
            <a:r>
              <a:t/>
            </a:r>
            <a:endParaRPr sz="1000" u="sng"/>
          </a:p>
          <a:p>
            <a:pPr indent="-298450" lvl="0" marL="457200" rtl="0" algn="l">
              <a:lnSpc>
                <a:spcPct val="150000"/>
              </a:lnSpc>
              <a:spcBef>
                <a:spcPts val="0"/>
              </a:spcBef>
              <a:spcAft>
                <a:spcPts val="0"/>
              </a:spcAft>
              <a:buSzPts val="1100"/>
              <a:buFont typeface="Arial"/>
              <a:buChar char="-"/>
            </a:pPr>
            <a:r>
              <a:rPr lang="en" sz="1100" u="sng">
                <a:solidFill>
                  <a:schemeClr val="hlink"/>
                </a:solidFill>
                <a:latin typeface="Arial"/>
                <a:ea typeface="Arial"/>
                <a:cs typeface="Arial"/>
                <a:sym typeface="Arial"/>
                <a:hlinkClick r:id="rId4"/>
              </a:rPr>
              <a:t>https://www.linkedin.com/in/hassan-sajid-216465174/</a:t>
            </a:r>
            <a:endParaRPr sz="1000" u="sng"/>
          </a:p>
        </p:txBody>
      </p:sp>
      <p:pic>
        <p:nvPicPr>
          <p:cNvPr id="276" name="Google Shape;276;p28"/>
          <p:cNvPicPr preferRelativeResize="0"/>
          <p:nvPr/>
        </p:nvPicPr>
        <p:blipFill>
          <a:blip r:embed="rId5">
            <a:alphaModFix/>
          </a:blip>
          <a:stretch>
            <a:fillRect/>
          </a:stretch>
        </p:blipFill>
        <p:spPr>
          <a:xfrm>
            <a:off x="4761750" y="2922197"/>
            <a:ext cx="470450" cy="470450"/>
          </a:xfrm>
          <a:prstGeom prst="rect">
            <a:avLst/>
          </a:prstGeom>
          <a:noFill/>
          <a:ln>
            <a:noFill/>
          </a:ln>
        </p:spPr>
      </p:pic>
      <p:pic>
        <p:nvPicPr>
          <p:cNvPr id="277" name="Google Shape;277;p28"/>
          <p:cNvPicPr preferRelativeResize="0"/>
          <p:nvPr/>
        </p:nvPicPr>
        <p:blipFill rotWithShape="1">
          <a:blip r:embed="rId6">
            <a:alphaModFix/>
          </a:blip>
          <a:srcRect b="24262" l="23992" r="23961" t="23993"/>
          <a:stretch/>
        </p:blipFill>
        <p:spPr>
          <a:xfrm>
            <a:off x="4761750" y="3721200"/>
            <a:ext cx="470450" cy="467702"/>
          </a:xfrm>
          <a:prstGeom prst="rect">
            <a:avLst/>
          </a:prstGeom>
          <a:noFill/>
          <a:ln>
            <a:noFill/>
          </a:ln>
        </p:spPr>
      </p:pic>
      <p:sp>
        <p:nvSpPr>
          <p:cNvPr id="278" name="Google Shape;278;p28"/>
          <p:cNvSpPr txBox="1"/>
          <p:nvPr/>
        </p:nvSpPr>
        <p:spPr>
          <a:xfrm>
            <a:off x="4669050" y="2008650"/>
            <a:ext cx="3978300" cy="675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53585F"/>
              </a:buClr>
              <a:buSzPts val="2600"/>
              <a:buFont typeface="Karla"/>
              <a:buNone/>
            </a:pPr>
            <a:r>
              <a:rPr b="1" lang="en" sz="1600">
                <a:solidFill>
                  <a:schemeClr val="lt1"/>
                </a:solidFill>
                <a:latin typeface="Lato"/>
                <a:ea typeface="Lato"/>
                <a:cs typeface="Lato"/>
                <a:sym typeface="Lato"/>
              </a:rPr>
              <a:t>Got any questions or want to know more?</a:t>
            </a:r>
            <a:endParaRPr b="1" sz="1600">
              <a:solidFill>
                <a:schemeClr val="lt1"/>
              </a:solidFill>
              <a:latin typeface="Lato"/>
              <a:ea typeface="Lato"/>
              <a:cs typeface="Lato"/>
              <a:sym typeface="Lato"/>
            </a:endParaRPr>
          </a:p>
          <a:p>
            <a:pPr indent="0" lvl="0" marL="0" rtl="0" algn="l">
              <a:lnSpc>
                <a:spcPct val="150000"/>
              </a:lnSpc>
              <a:spcBef>
                <a:spcPts val="0"/>
              </a:spcBef>
              <a:spcAft>
                <a:spcPts val="0"/>
              </a:spcAft>
              <a:buNone/>
            </a:pPr>
            <a:r>
              <a:rPr b="1" lang="en" sz="1600">
                <a:solidFill>
                  <a:schemeClr val="lt1"/>
                </a:solidFill>
                <a:latin typeface="Lato"/>
                <a:ea typeface="Lato"/>
                <a:cs typeface="Lato"/>
                <a:sym typeface="Lato"/>
              </a:rPr>
              <a:t>Get in touch via</a:t>
            </a:r>
            <a:endParaRPr b="1" sz="20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p:nvPr/>
        </p:nvSpPr>
        <p:spPr>
          <a:xfrm>
            <a:off x="538650" y="1988313"/>
            <a:ext cx="5234100" cy="2571900"/>
          </a:xfrm>
          <a:prstGeom prst="snip2DiagRect">
            <a:avLst>
              <a:gd fmla="val 0" name="adj1"/>
              <a:gd fmla="val 16667"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txBox="1"/>
          <p:nvPr>
            <p:ph idx="4294967295" type="ctrTitle"/>
          </p:nvPr>
        </p:nvSpPr>
        <p:spPr>
          <a:xfrm>
            <a:off x="517950" y="407538"/>
            <a:ext cx="5275500" cy="12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used for the project:</a:t>
            </a:r>
            <a:endParaRPr/>
          </a:p>
        </p:txBody>
      </p:sp>
      <p:pic>
        <p:nvPicPr>
          <p:cNvPr id="143" name="Google Shape;143;p14"/>
          <p:cNvPicPr preferRelativeResize="0"/>
          <p:nvPr/>
        </p:nvPicPr>
        <p:blipFill>
          <a:blip r:embed="rId3">
            <a:alphaModFix/>
          </a:blip>
          <a:stretch>
            <a:fillRect/>
          </a:stretch>
        </p:blipFill>
        <p:spPr>
          <a:xfrm>
            <a:off x="836250" y="2237862"/>
            <a:ext cx="509900" cy="509900"/>
          </a:xfrm>
          <a:prstGeom prst="rect">
            <a:avLst/>
          </a:prstGeom>
          <a:noFill/>
          <a:ln>
            <a:noFill/>
          </a:ln>
        </p:spPr>
      </p:pic>
      <p:pic>
        <p:nvPicPr>
          <p:cNvPr id="144" name="Google Shape;144;p14"/>
          <p:cNvPicPr preferRelativeResize="0"/>
          <p:nvPr/>
        </p:nvPicPr>
        <p:blipFill>
          <a:blip r:embed="rId4">
            <a:alphaModFix/>
          </a:blip>
          <a:stretch>
            <a:fillRect/>
          </a:stretch>
        </p:blipFill>
        <p:spPr>
          <a:xfrm>
            <a:off x="1706413" y="2199063"/>
            <a:ext cx="587500" cy="587500"/>
          </a:xfrm>
          <a:prstGeom prst="rect">
            <a:avLst/>
          </a:prstGeom>
          <a:noFill/>
          <a:ln>
            <a:noFill/>
          </a:ln>
        </p:spPr>
      </p:pic>
      <p:pic>
        <p:nvPicPr>
          <p:cNvPr id="145" name="Google Shape;145;p14"/>
          <p:cNvPicPr preferRelativeResize="0"/>
          <p:nvPr/>
        </p:nvPicPr>
        <p:blipFill>
          <a:blip r:embed="rId5">
            <a:alphaModFix/>
          </a:blip>
          <a:stretch>
            <a:fillRect/>
          </a:stretch>
        </p:blipFill>
        <p:spPr>
          <a:xfrm>
            <a:off x="2654187" y="2237863"/>
            <a:ext cx="509900" cy="509900"/>
          </a:xfrm>
          <a:prstGeom prst="rect">
            <a:avLst/>
          </a:prstGeom>
          <a:noFill/>
          <a:ln>
            <a:noFill/>
          </a:ln>
        </p:spPr>
      </p:pic>
      <p:pic>
        <p:nvPicPr>
          <p:cNvPr id="146" name="Google Shape;146;p14"/>
          <p:cNvPicPr preferRelativeResize="0"/>
          <p:nvPr/>
        </p:nvPicPr>
        <p:blipFill>
          <a:blip r:embed="rId6">
            <a:alphaModFix/>
          </a:blip>
          <a:stretch>
            <a:fillRect/>
          </a:stretch>
        </p:blipFill>
        <p:spPr>
          <a:xfrm>
            <a:off x="3459037" y="2199063"/>
            <a:ext cx="587500" cy="587500"/>
          </a:xfrm>
          <a:prstGeom prst="rect">
            <a:avLst/>
          </a:prstGeom>
          <a:noFill/>
          <a:ln>
            <a:noFill/>
          </a:ln>
        </p:spPr>
      </p:pic>
      <p:pic>
        <p:nvPicPr>
          <p:cNvPr id="147" name="Google Shape;147;p14"/>
          <p:cNvPicPr preferRelativeResize="0"/>
          <p:nvPr/>
        </p:nvPicPr>
        <p:blipFill>
          <a:blip r:embed="rId7">
            <a:alphaModFix/>
          </a:blip>
          <a:stretch>
            <a:fillRect/>
          </a:stretch>
        </p:blipFill>
        <p:spPr>
          <a:xfrm>
            <a:off x="4381700" y="2276663"/>
            <a:ext cx="1072300" cy="509900"/>
          </a:xfrm>
          <a:prstGeom prst="rect">
            <a:avLst/>
          </a:prstGeom>
          <a:noFill/>
          <a:ln>
            <a:noFill/>
          </a:ln>
        </p:spPr>
      </p:pic>
      <p:sp>
        <p:nvSpPr>
          <p:cNvPr id="148" name="Google Shape;148;p14"/>
          <p:cNvSpPr txBox="1"/>
          <p:nvPr/>
        </p:nvSpPr>
        <p:spPr>
          <a:xfrm>
            <a:off x="629200" y="2859813"/>
            <a:ext cx="9240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Lato"/>
                <a:ea typeface="Lato"/>
                <a:cs typeface="Lato"/>
                <a:sym typeface="Lato"/>
              </a:rPr>
              <a:t>Procreate</a:t>
            </a:r>
            <a:endParaRPr sz="1300">
              <a:solidFill>
                <a:srgbClr val="FFFFFF"/>
              </a:solidFill>
              <a:latin typeface="Lato"/>
              <a:ea typeface="Lato"/>
              <a:cs typeface="Lato"/>
              <a:sym typeface="Lato"/>
            </a:endParaRPr>
          </a:p>
        </p:txBody>
      </p:sp>
      <p:sp>
        <p:nvSpPr>
          <p:cNvPr id="149" name="Google Shape;149;p14"/>
          <p:cNvSpPr txBox="1"/>
          <p:nvPr/>
        </p:nvSpPr>
        <p:spPr>
          <a:xfrm>
            <a:off x="1665813" y="2859813"/>
            <a:ext cx="668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Lato"/>
                <a:ea typeface="Lato"/>
                <a:cs typeface="Lato"/>
                <a:sym typeface="Lato"/>
              </a:rPr>
              <a:t>Figma</a:t>
            </a:r>
            <a:endParaRPr sz="1300">
              <a:solidFill>
                <a:srgbClr val="FFFFFF"/>
              </a:solidFill>
              <a:latin typeface="Lato"/>
              <a:ea typeface="Lato"/>
              <a:cs typeface="Lato"/>
              <a:sym typeface="Lato"/>
            </a:endParaRPr>
          </a:p>
        </p:txBody>
      </p:sp>
      <p:sp>
        <p:nvSpPr>
          <p:cNvPr id="150" name="Google Shape;150;p14"/>
          <p:cNvSpPr txBox="1"/>
          <p:nvPr/>
        </p:nvSpPr>
        <p:spPr>
          <a:xfrm>
            <a:off x="2615425" y="2859813"/>
            <a:ext cx="5874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Lato"/>
                <a:ea typeface="Lato"/>
                <a:cs typeface="Lato"/>
                <a:sym typeface="Lato"/>
              </a:rPr>
              <a:t>Miro</a:t>
            </a:r>
            <a:endParaRPr sz="1300">
              <a:solidFill>
                <a:srgbClr val="FFFFFF"/>
              </a:solidFill>
              <a:latin typeface="Lato"/>
              <a:ea typeface="Lato"/>
              <a:cs typeface="Lato"/>
              <a:sym typeface="Lato"/>
            </a:endParaRPr>
          </a:p>
        </p:txBody>
      </p:sp>
      <p:sp>
        <p:nvSpPr>
          <p:cNvPr id="151" name="Google Shape;151;p14"/>
          <p:cNvSpPr txBox="1"/>
          <p:nvPr/>
        </p:nvSpPr>
        <p:spPr>
          <a:xfrm>
            <a:off x="3437850" y="2859813"/>
            <a:ext cx="6687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Lato"/>
                <a:ea typeface="Lato"/>
                <a:cs typeface="Lato"/>
                <a:sym typeface="Lato"/>
              </a:rPr>
              <a:t>Zeplin</a:t>
            </a:r>
            <a:endParaRPr sz="1300">
              <a:solidFill>
                <a:srgbClr val="FFFFFF"/>
              </a:solidFill>
              <a:latin typeface="Lato"/>
              <a:ea typeface="Lato"/>
              <a:cs typeface="Lato"/>
              <a:sym typeface="Lato"/>
            </a:endParaRPr>
          </a:p>
        </p:txBody>
      </p:sp>
      <p:sp>
        <p:nvSpPr>
          <p:cNvPr id="152" name="Google Shape;152;p14"/>
          <p:cNvSpPr txBox="1"/>
          <p:nvPr/>
        </p:nvSpPr>
        <p:spPr>
          <a:xfrm>
            <a:off x="4341575" y="2859813"/>
            <a:ext cx="10722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Lato"/>
                <a:ea typeface="Lato"/>
                <a:cs typeface="Lato"/>
                <a:sym typeface="Lato"/>
              </a:rPr>
              <a:t>Lookback</a:t>
            </a:r>
            <a:endParaRPr sz="1300">
              <a:solidFill>
                <a:srgbClr val="FFFFFF"/>
              </a:solidFill>
              <a:latin typeface="Lato"/>
              <a:ea typeface="Lato"/>
              <a:cs typeface="Lato"/>
              <a:sym typeface="Lato"/>
            </a:endParaRPr>
          </a:p>
        </p:txBody>
      </p:sp>
      <p:pic>
        <p:nvPicPr>
          <p:cNvPr id="153" name="Google Shape;153;p14"/>
          <p:cNvPicPr preferRelativeResize="0"/>
          <p:nvPr/>
        </p:nvPicPr>
        <p:blipFill>
          <a:blip r:embed="rId8">
            <a:alphaModFix/>
          </a:blip>
          <a:stretch>
            <a:fillRect/>
          </a:stretch>
        </p:blipFill>
        <p:spPr>
          <a:xfrm>
            <a:off x="1369175" y="3278563"/>
            <a:ext cx="587500" cy="529719"/>
          </a:xfrm>
          <a:prstGeom prst="rect">
            <a:avLst/>
          </a:prstGeom>
          <a:noFill/>
          <a:ln>
            <a:noFill/>
          </a:ln>
        </p:spPr>
      </p:pic>
      <p:sp>
        <p:nvSpPr>
          <p:cNvPr id="154" name="Google Shape;154;p14"/>
          <p:cNvSpPr txBox="1"/>
          <p:nvPr/>
        </p:nvSpPr>
        <p:spPr>
          <a:xfrm>
            <a:off x="1200925" y="3884488"/>
            <a:ext cx="924000" cy="5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Lato"/>
                <a:ea typeface="Lato"/>
                <a:cs typeface="Lato"/>
                <a:sym typeface="Lato"/>
              </a:rPr>
              <a:t>Affinity Photo</a:t>
            </a:r>
            <a:endParaRPr sz="1300">
              <a:solidFill>
                <a:srgbClr val="FFFFFF"/>
              </a:solidFill>
              <a:latin typeface="Lato"/>
              <a:ea typeface="Lato"/>
              <a:cs typeface="Lato"/>
              <a:sym typeface="Lato"/>
            </a:endParaRPr>
          </a:p>
        </p:txBody>
      </p:sp>
      <p:pic>
        <p:nvPicPr>
          <p:cNvPr id="155" name="Google Shape;155;p14"/>
          <p:cNvPicPr preferRelativeResize="0"/>
          <p:nvPr/>
        </p:nvPicPr>
        <p:blipFill rotWithShape="1">
          <a:blip r:embed="rId9">
            <a:alphaModFix/>
          </a:blip>
          <a:srcRect b="17629" l="14098" r="14005" t="17198"/>
          <a:stretch/>
        </p:blipFill>
        <p:spPr>
          <a:xfrm>
            <a:off x="2278150" y="3275613"/>
            <a:ext cx="587500" cy="532545"/>
          </a:xfrm>
          <a:prstGeom prst="rect">
            <a:avLst/>
          </a:prstGeom>
          <a:noFill/>
          <a:ln>
            <a:noFill/>
          </a:ln>
        </p:spPr>
      </p:pic>
      <p:sp>
        <p:nvSpPr>
          <p:cNvPr id="156" name="Google Shape;156;p14"/>
          <p:cNvSpPr txBox="1"/>
          <p:nvPr/>
        </p:nvSpPr>
        <p:spPr>
          <a:xfrm>
            <a:off x="2109900" y="3959288"/>
            <a:ext cx="9240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Lato"/>
                <a:ea typeface="Lato"/>
                <a:cs typeface="Lato"/>
                <a:sym typeface="Lato"/>
              </a:rPr>
              <a:t>Mobbin</a:t>
            </a:r>
            <a:endParaRPr sz="1300">
              <a:solidFill>
                <a:srgbClr val="FFFFFF"/>
              </a:solidFill>
              <a:latin typeface="Lato"/>
              <a:ea typeface="Lato"/>
              <a:cs typeface="Lato"/>
              <a:sym typeface="Lato"/>
            </a:endParaRPr>
          </a:p>
        </p:txBody>
      </p:sp>
      <p:pic>
        <p:nvPicPr>
          <p:cNvPr id="157" name="Google Shape;157;p14"/>
          <p:cNvPicPr preferRelativeResize="0"/>
          <p:nvPr/>
        </p:nvPicPr>
        <p:blipFill>
          <a:blip r:embed="rId10">
            <a:alphaModFix/>
          </a:blip>
          <a:stretch>
            <a:fillRect/>
          </a:stretch>
        </p:blipFill>
        <p:spPr>
          <a:xfrm>
            <a:off x="3279788" y="3275613"/>
            <a:ext cx="402113" cy="532550"/>
          </a:xfrm>
          <a:prstGeom prst="rect">
            <a:avLst/>
          </a:prstGeom>
          <a:noFill/>
          <a:ln>
            <a:noFill/>
          </a:ln>
        </p:spPr>
      </p:pic>
      <p:sp>
        <p:nvSpPr>
          <p:cNvPr id="158" name="Google Shape;158;p14"/>
          <p:cNvSpPr txBox="1"/>
          <p:nvPr/>
        </p:nvSpPr>
        <p:spPr>
          <a:xfrm>
            <a:off x="3018850" y="3959288"/>
            <a:ext cx="924000" cy="5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Lato"/>
                <a:ea typeface="Lato"/>
                <a:cs typeface="Lato"/>
                <a:sym typeface="Lato"/>
              </a:rPr>
              <a:t>Google Docs</a:t>
            </a:r>
            <a:endParaRPr sz="1300">
              <a:solidFill>
                <a:srgbClr val="FFFFFF"/>
              </a:solidFill>
              <a:latin typeface="Lato"/>
              <a:ea typeface="Lato"/>
              <a:cs typeface="Lato"/>
              <a:sym typeface="Lato"/>
            </a:endParaRPr>
          </a:p>
        </p:txBody>
      </p:sp>
      <p:pic>
        <p:nvPicPr>
          <p:cNvPr id="159" name="Google Shape;159;p14"/>
          <p:cNvPicPr preferRelativeResize="0"/>
          <p:nvPr/>
        </p:nvPicPr>
        <p:blipFill>
          <a:blip r:embed="rId11">
            <a:alphaModFix/>
          </a:blip>
          <a:stretch>
            <a:fillRect/>
          </a:stretch>
        </p:blipFill>
        <p:spPr>
          <a:xfrm>
            <a:off x="4096050" y="3275612"/>
            <a:ext cx="587500" cy="587500"/>
          </a:xfrm>
          <a:prstGeom prst="rect">
            <a:avLst/>
          </a:prstGeom>
          <a:noFill/>
          <a:ln>
            <a:noFill/>
          </a:ln>
        </p:spPr>
      </p:pic>
      <p:sp>
        <p:nvSpPr>
          <p:cNvPr id="160" name="Google Shape;160;p14"/>
          <p:cNvSpPr txBox="1"/>
          <p:nvPr/>
        </p:nvSpPr>
        <p:spPr>
          <a:xfrm>
            <a:off x="3898563" y="3959288"/>
            <a:ext cx="982500" cy="4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Lato"/>
                <a:ea typeface="Lato"/>
                <a:cs typeface="Lato"/>
                <a:sym typeface="Lato"/>
              </a:rPr>
              <a:t>Whimsical</a:t>
            </a:r>
            <a:endParaRPr sz="13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5"/>
          <p:cNvSpPr txBox="1"/>
          <p:nvPr>
            <p:ph type="title"/>
          </p:nvPr>
        </p:nvSpPr>
        <p:spPr>
          <a:xfrm>
            <a:off x="734925" y="41382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Pause? And why?</a:t>
            </a:r>
            <a:endParaRPr/>
          </a:p>
        </p:txBody>
      </p:sp>
      <p:sp>
        <p:nvSpPr>
          <p:cNvPr id="166" name="Google Shape;166;p15"/>
          <p:cNvSpPr txBox="1"/>
          <p:nvPr>
            <p:ph idx="4294967295" type="body"/>
          </p:nvPr>
        </p:nvSpPr>
        <p:spPr>
          <a:xfrm>
            <a:off x="734925" y="1402175"/>
            <a:ext cx="4619400" cy="33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Pause is an Alarm clock and a Meditions app which which allows users to pick from sounds of nature as alarm tone of to be played in the background while they meditate or trying to relax.</a:t>
            </a:r>
            <a:endParaRPr/>
          </a:p>
          <a:p>
            <a:pPr indent="0" lvl="0" marL="0" rtl="0" algn="l">
              <a:lnSpc>
                <a:spcPct val="100000"/>
              </a:lnSpc>
              <a:spcBef>
                <a:spcPts val="1600"/>
              </a:spcBef>
              <a:spcAft>
                <a:spcPts val="0"/>
              </a:spcAft>
              <a:buNone/>
            </a:pPr>
            <a:r>
              <a:rPr lang="en"/>
              <a:t>Research has shown hash alarm tones can increase individuals blood pressure and can leave you feeling groggy.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Pause helps users stay on track while not adding to their existing stress level and the Sound section let’s users pick from library of sounds to be played for set amount of time (which they set)  while they meditate or are trying to relax or if they want play something in background while they study or work, it </a:t>
            </a:r>
            <a:r>
              <a:rPr lang="en">
                <a:solidFill>
                  <a:srgbClr val="FFFFFF"/>
                </a:solidFill>
              </a:rPr>
              <a:t>really depends on users how and when they want to use the app.</a:t>
            </a:r>
            <a:endParaRPr>
              <a:solidFill>
                <a:srgbClr val="FFFFFF"/>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p:txBody>
      </p:sp>
      <p:pic>
        <p:nvPicPr>
          <p:cNvPr id="167" name="Google Shape;167;p15"/>
          <p:cNvPicPr preferRelativeResize="0"/>
          <p:nvPr/>
        </p:nvPicPr>
        <p:blipFill>
          <a:blip r:embed="rId3">
            <a:alphaModFix/>
          </a:blip>
          <a:stretch>
            <a:fillRect/>
          </a:stretch>
        </p:blipFill>
        <p:spPr>
          <a:xfrm>
            <a:off x="7210138" y="874800"/>
            <a:ext cx="1666875" cy="3305175"/>
          </a:xfrm>
          <a:prstGeom prst="rect">
            <a:avLst/>
          </a:prstGeom>
          <a:noFill/>
          <a:ln>
            <a:noFill/>
          </a:ln>
        </p:spPr>
      </p:pic>
      <p:pic>
        <p:nvPicPr>
          <p:cNvPr id="168" name="Google Shape;168;p15"/>
          <p:cNvPicPr preferRelativeResize="0"/>
          <p:nvPr/>
        </p:nvPicPr>
        <p:blipFill>
          <a:blip r:embed="rId4">
            <a:alphaModFix/>
          </a:blip>
          <a:stretch>
            <a:fillRect/>
          </a:stretch>
        </p:blipFill>
        <p:spPr>
          <a:xfrm>
            <a:off x="6375950" y="1198925"/>
            <a:ext cx="1780672" cy="358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6"/>
          <p:cNvSpPr txBox="1"/>
          <p:nvPr>
            <p:ph type="title"/>
          </p:nvPr>
        </p:nvSpPr>
        <p:spPr>
          <a:xfrm>
            <a:off x="567075" y="312775"/>
            <a:ext cx="1785600" cy="80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74" name="Google Shape;174;p16"/>
          <p:cNvSpPr txBox="1"/>
          <p:nvPr/>
        </p:nvSpPr>
        <p:spPr>
          <a:xfrm>
            <a:off x="567075" y="1212725"/>
            <a:ext cx="3714000" cy="25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To make an app which allows users to set alarm and pick from the library of natural sounds to be used as </a:t>
            </a:r>
            <a:r>
              <a:rPr lang="en">
                <a:solidFill>
                  <a:srgbClr val="FFFFFF"/>
                </a:solidFill>
                <a:latin typeface="Lato"/>
                <a:ea typeface="Lato"/>
                <a:cs typeface="Lato"/>
                <a:sym typeface="Lato"/>
              </a:rPr>
              <a:t>wake up</a:t>
            </a:r>
            <a:r>
              <a:rPr lang="en">
                <a:solidFill>
                  <a:srgbClr val="FFFFFF"/>
                </a:solidFill>
                <a:latin typeface="Lato"/>
                <a:ea typeface="Lato"/>
                <a:cs typeface="Lato"/>
                <a:sym typeface="Lato"/>
              </a:rPr>
              <a:t> tune.  The app should give user information if alarm is set and time till alarm goes off.</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The app should allow user to play from the same library of sounds, background music while they meditate or are trying to relax. The user should be able to set length to time the background music is played for and stop after.</a:t>
            </a:r>
            <a:endParaRPr>
              <a:solidFill>
                <a:srgbClr val="FFFFFF"/>
              </a:solidFill>
              <a:latin typeface="Lato"/>
              <a:ea typeface="Lato"/>
              <a:cs typeface="Lato"/>
              <a:sym typeface="Lato"/>
            </a:endParaRPr>
          </a:p>
        </p:txBody>
      </p:sp>
      <p:pic>
        <p:nvPicPr>
          <p:cNvPr id="175" name="Google Shape;175;p16"/>
          <p:cNvPicPr preferRelativeResize="0"/>
          <p:nvPr/>
        </p:nvPicPr>
        <p:blipFill>
          <a:blip r:embed="rId3">
            <a:alphaModFix/>
          </a:blip>
          <a:stretch>
            <a:fillRect/>
          </a:stretch>
        </p:blipFill>
        <p:spPr>
          <a:xfrm>
            <a:off x="4281075" y="312775"/>
            <a:ext cx="4543900" cy="43735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7"/>
          <p:cNvSpPr txBox="1"/>
          <p:nvPr/>
        </p:nvSpPr>
        <p:spPr>
          <a:xfrm>
            <a:off x="241500" y="922363"/>
            <a:ext cx="1788300" cy="6228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FFFF"/>
                </a:solidFill>
                <a:latin typeface="Lato"/>
                <a:ea typeface="Lato"/>
                <a:cs typeface="Lato"/>
                <a:sym typeface="Lato"/>
              </a:rPr>
              <a:t>Problems</a:t>
            </a:r>
            <a:endParaRPr sz="2600">
              <a:solidFill>
                <a:srgbClr val="FFFFFF"/>
              </a:solidFill>
              <a:latin typeface="Lato"/>
              <a:ea typeface="Lato"/>
              <a:cs typeface="Lato"/>
              <a:sym typeface="Lato"/>
            </a:endParaRPr>
          </a:p>
        </p:txBody>
      </p:sp>
      <p:cxnSp>
        <p:nvCxnSpPr>
          <p:cNvPr id="181" name="Google Shape;181;p17"/>
          <p:cNvCxnSpPr/>
          <p:nvPr/>
        </p:nvCxnSpPr>
        <p:spPr>
          <a:xfrm>
            <a:off x="4572000" y="1225500"/>
            <a:ext cx="0" cy="3918000"/>
          </a:xfrm>
          <a:prstGeom prst="straightConnector1">
            <a:avLst/>
          </a:prstGeom>
          <a:noFill/>
          <a:ln cap="flat" cmpd="sng" w="9525">
            <a:solidFill>
              <a:srgbClr val="FFFFFF"/>
            </a:solidFill>
            <a:prstDash val="solid"/>
            <a:round/>
            <a:headEnd len="med" w="med" type="none"/>
            <a:tailEnd len="med" w="med" type="none"/>
          </a:ln>
        </p:spPr>
      </p:cxnSp>
      <p:sp>
        <p:nvSpPr>
          <p:cNvPr id="182" name="Google Shape;182;p17"/>
          <p:cNvSpPr txBox="1"/>
          <p:nvPr/>
        </p:nvSpPr>
        <p:spPr>
          <a:xfrm>
            <a:off x="522775" y="1767925"/>
            <a:ext cx="3626700" cy="3015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latin typeface="Lato"/>
                <a:ea typeface="Lato"/>
                <a:cs typeface="Lato"/>
                <a:sym typeface="Lato"/>
              </a:rPr>
              <a:t>Research</a:t>
            </a:r>
            <a:r>
              <a:rPr lang="en">
                <a:solidFill>
                  <a:srgbClr val="FFFFFF"/>
                </a:solidFill>
                <a:latin typeface="Lato"/>
                <a:ea typeface="Lato"/>
                <a:cs typeface="Lato"/>
                <a:sym typeface="Lato"/>
              </a:rPr>
              <a:t> shows that waking up to harsh alarm tone does have impact on one’s health and stress level.</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Alarm app in the phones don’t allow users to add more tones or change the intensity.</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Use apps like YouTube to play background music can have have huge impact on users device’s battery life and can use up a lot of users data allowance.</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p:txBody>
      </p:sp>
      <p:sp>
        <p:nvSpPr>
          <p:cNvPr id="183" name="Google Shape;183;p17"/>
          <p:cNvSpPr txBox="1"/>
          <p:nvPr/>
        </p:nvSpPr>
        <p:spPr>
          <a:xfrm>
            <a:off x="4803675" y="881488"/>
            <a:ext cx="1788300" cy="6228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FFFF"/>
                </a:solidFill>
                <a:latin typeface="Lato"/>
                <a:ea typeface="Lato"/>
                <a:cs typeface="Lato"/>
                <a:sym typeface="Lato"/>
              </a:rPr>
              <a:t>Solutions</a:t>
            </a:r>
            <a:endParaRPr sz="2600">
              <a:solidFill>
                <a:srgbClr val="FFFFFF"/>
              </a:solidFill>
              <a:latin typeface="Lato"/>
              <a:ea typeface="Lato"/>
              <a:cs typeface="Lato"/>
              <a:sym typeface="Lato"/>
            </a:endParaRPr>
          </a:p>
        </p:txBody>
      </p:sp>
      <p:sp>
        <p:nvSpPr>
          <p:cNvPr id="184" name="Google Shape;184;p17"/>
          <p:cNvSpPr txBox="1"/>
          <p:nvPr/>
        </p:nvSpPr>
        <p:spPr>
          <a:xfrm>
            <a:off x="5095000" y="1686175"/>
            <a:ext cx="3626700" cy="3178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latin typeface="Lato"/>
                <a:ea typeface="Lato"/>
                <a:cs typeface="Lato"/>
                <a:sym typeface="Lato"/>
              </a:rPr>
              <a:t>Alarm app which allows users to pick from sounds. Theses sounds are to be played </a:t>
            </a:r>
            <a:r>
              <a:rPr lang="en">
                <a:solidFill>
                  <a:srgbClr val="FFFFFF"/>
                </a:solidFill>
                <a:latin typeface="Lato"/>
                <a:ea typeface="Lato"/>
                <a:cs typeface="Lato"/>
                <a:sym typeface="Lato"/>
              </a:rPr>
              <a:t>softly</a:t>
            </a:r>
            <a:r>
              <a:rPr lang="en">
                <a:solidFill>
                  <a:srgbClr val="FFFFFF"/>
                </a:solidFill>
                <a:latin typeface="Lato"/>
                <a:ea typeface="Lato"/>
                <a:cs typeface="Lato"/>
                <a:sym typeface="Lato"/>
              </a:rPr>
              <a:t> and help user wake up slowly.</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User will have  ability to request new sounds to be added and new sounds can be added based off of popular demand.</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Having an ability to download Sounds over WiFi, with an ability to be played for set length of time and with screen turned off to save battery.</a:t>
            </a:r>
            <a:endParaRPr>
              <a:solidFill>
                <a:srgbClr val="FFFFFF"/>
              </a:solidFill>
              <a:latin typeface="Lato"/>
              <a:ea typeface="Lato"/>
              <a:cs typeface="Lato"/>
              <a:sym typeface="Lato"/>
            </a:endParaRPr>
          </a:p>
        </p:txBody>
      </p:sp>
      <p:sp>
        <p:nvSpPr>
          <p:cNvPr id="185" name="Google Shape;185;p17"/>
          <p:cNvSpPr/>
          <p:nvPr/>
        </p:nvSpPr>
        <p:spPr>
          <a:xfrm>
            <a:off x="241500" y="1938750"/>
            <a:ext cx="723300" cy="6228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01</a:t>
            </a:r>
            <a:endParaRPr b="1"/>
          </a:p>
        </p:txBody>
      </p:sp>
      <p:sp>
        <p:nvSpPr>
          <p:cNvPr id="186" name="Google Shape;186;p17"/>
          <p:cNvSpPr/>
          <p:nvPr/>
        </p:nvSpPr>
        <p:spPr>
          <a:xfrm>
            <a:off x="241500" y="2732375"/>
            <a:ext cx="723300" cy="6228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02</a:t>
            </a:r>
            <a:endParaRPr b="1"/>
          </a:p>
        </p:txBody>
      </p:sp>
      <p:sp>
        <p:nvSpPr>
          <p:cNvPr id="187" name="Google Shape;187;p17"/>
          <p:cNvSpPr/>
          <p:nvPr/>
        </p:nvSpPr>
        <p:spPr>
          <a:xfrm>
            <a:off x="241500" y="3710250"/>
            <a:ext cx="723300" cy="6228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03</a:t>
            </a:r>
            <a:endParaRPr b="1"/>
          </a:p>
        </p:txBody>
      </p:sp>
      <p:sp>
        <p:nvSpPr>
          <p:cNvPr id="188" name="Google Shape;188;p17"/>
          <p:cNvSpPr/>
          <p:nvPr/>
        </p:nvSpPr>
        <p:spPr>
          <a:xfrm>
            <a:off x="4803675" y="1908925"/>
            <a:ext cx="723300" cy="6228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01</a:t>
            </a:r>
            <a:endParaRPr b="1"/>
          </a:p>
        </p:txBody>
      </p:sp>
      <p:sp>
        <p:nvSpPr>
          <p:cNvPr id="189" name="Google Shape;189;p17"/>
          <p:cNvSpPr/>
          <p:nvPr/>
        </p:nvSpPr>
        <p:spPr>
          <a:xfrm>
            <a:off x="4803675" y="2945350"/>
            <a:ext cx="723300" cy="6228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02</a:t>
            </a:r>
            <a:endParaRPr b="1"/>
          </a:p>
        </p:txBody>
      </p:sp>
      <p:sp>
        <p:nvSpPr>
          <p:cNvPr id="190" name="Google Shape;190;p17"/>
          <p:cNvSpPr/>
          <p:nvPr/>
        </p:nvSpPr>
        <p:spPr>
          <a:xfrm>
            <a:off x="4803675" y="3981775"/>
            <a:ext cx="723300" cy="6228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03</a:t>
            </a:r>
            <a:endParaRPr b="1"/>
          </a:p>
        </p:txBody>
      </p:sp>
      <p:sp>
        <p:nvSpPr>
          <p:cNvPr id="191" name="Google Shape;191;p17"/>
          <p:cNvSpPr txBox="1"/>
          <p:nvPr>
            <p:ph idx="4294967295" type="title"/>
          </p:nvPr>
        </p:nvSpPr>
        <p:spPr>
          <a:xfrm>
            <a:off x="241500" y="76800"/>
            <a:ext cx="4587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&amp; Solutions</a:t>
            </a:r>
            <a:endParaRPr/>
          </a:p>
        </p:txBody>
      </p:sp>
      <p:sp>
        <p:nvSpPr>
          <p:cNvPr id="192" name="Google Shape;192;p17"/>
          <p:cNvSpPr txBox="1"/>
          <p:nvPr>
            <p:ph idx="4294967295" type="title"/>
          </p:nvPr>
        </p:nvSpPr>
        <p:spPr>
          <a:xfrm>
            <a:off x="241500" y="76825"/>
            <a:ext cx="4587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&amp; Solutions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txBox="1"/>
          <p:nvPr>
            <p:ph type="title"/>
          </p:nvPr>
        </p:nvSpPr>
        <p:spPr>
          <a:xfrm>
            <a:off x="855000" y="1146938"/>
            <a:ext cx="7434000" cy="170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 don‘t believe in taking the </a:t>
            </a:r>
            <a:r>
              <a:rPr b="1" lang="en">
                <a:solidFill>
                  <a:schemeClr val="lt2"/>
                </a:solidFill>
              </a:rPr>
              <a:t>Right</a:t>
            </a:r>
            <a:r>
              <a:rPr lang="en">
                <a:solidFill>
                  <a:schemeClr val="lt2"/>
                </a:solidFill>
              </a:rPr>
              <a:t> </a:t>
            </a:r>
            <a:r>
              <a:rPr lang="en"/>
              <a:t>decision, I take decision and make it </a:t>
            </a:r>
            <a:r>
              <a:rPr b="1" lang="en">
                <a:solidFill>
                  <a:schemeClr val="lt2"/>
                </a:solidFill>
              </a:rPr>
              <a:t>Right</a:t>
            </a:r>
            <a:r>
              <a:rPr lang="en"/>
              <a:t>”</a:t>
            </a:r>
            <a:endParaRPr/>
          </a:p>
        </p:txBody>
      </p:sp>
      <p:sp>
        <p:nvSpPr>
          <p:cNvPr id="198" name="Google Shape;198;p18"/>
          <p:cNvSpPr txBox="1"/>
          <p:nvPr/>
        </p:nvSpPr>
        <p:spPr>
          <a:xfrm>
            <a:off x="855000" y="3378863"/>
            <a:ext cx="7198800" cy="6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Lato"/>
                <a:ea typeface="Lato"/>
                <a:cs typeface="Lato"/>
                <a:sym typeface="Lato"/>
              </a:rPr>
              <a:t>Muhammad Ali Jinnah</a:t>
            </a:r>
            <a:endParaRPr b="1" sz="1600">
              <a:solidFill>
                <a:schemeClr val="lt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Discovery Research</a:t>
            </a:r>
            <a:endParaRPr/>
          </a:p>
        </p:txBody>
      </p:sp>
      <p:sp>
        <p:nvSpPr>
          <p:cNvPr id="204" name="Google Shape;204;p19"/>
          <p:cNvSpPr txBox="1"/>
          <p:nvPr/>
        </p:nvSpPr>
        <p:spPr>
          <a:xfrm>
            <a:off x="1297500" y="1307850"/>
            <a:ext cx="3551700" cy="3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To kick start my </a:t>
            </a:r>
            <a:r>
              <a:rPr lang="en">
                <a:solidFill>
                  <a:schemeClr val="lt1"/>
                </a:solidFill>
                <a:latin typeface="Lato"/>
                <a:ea typeface="Lato"/>
                <a:cs typeface="Lato"/>
                <a:sym typeface="Lato"/>
              </a:rPr>
              <a:t>research</a:t>
            </a:r>
            <a:r>
              <a:rPr lang="en">
                <a:solidFill>
                  <a:schemeClr val="lt1"/>
                </a:solidFill>
                <a:latin typeface="Lato"/>
                <a:ea typeface="Lato"/>
                <a:cs typeface="Lato"/>
                <a:sym typeface="Lato"/>
              </a:rPr>
              <a:t> I sent an email arounds my office (about 120 individuals) inviting them to take part and picked 5 out of those who </a:t>
            </a:r>
            <a:r>
              <a:rPr lang="en">
                <a:solidFill>
                  <a:schemeClr val="lt1"/>
                </a:solidFill>
                <a:latin typeface="Lato"/>
                <a:ea typeface="Lato"/>
                <a:cs typeface="Lato"/>
                <a:sym typeface="Lato"/>
              </a:rPr>
              <a:t>replied.</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When picking I choose individuals belong to different age groups, this helped when designing to keep users from different  age group in mind. Interviews were conducted via Microsoft teams.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Findings from this helped me create a survey for wider audience which allowed me to test some hypothesis and identify user patterns.</a:t>
            </a:r>
            <a:endParaRPr>
              <a:solidFill>
                <a:schemeClr val="lt1"/>
              </a:solidFill>
              <a:latin typeface="Lato"/>
              <a:ea typeface="Lato"/>
              <a:cs typeface="Lato"/>
              <a:sym typeface="Lato"/>
            </a:endParaRPr>
          </a:p>
        </p:txBody>
      </p:sp>
      <p:pic>
        <p:nvPicPr>
          <p:cNvPr id="205" name="Google Shape;205;p19"/>
          <p:cNvPicPr preferRelativeResize="0"/>
          <p:nvPr/>
        </p:nvPicPr>
        <p:blipFill rotWithShape="1">
          <a:blip r:embed="rId3">
            <a:alphaModFix/>
          </a:blip>
          <a:srcRect b="28968" l="1232" r="1755" t="16404"/>
          <a:stretch/>
        </p:blipFill>
        <p:spPr>
          <a:xfrm>
            <a:off x="5314300" y="1607350"/>
            <a:ext cx="3264899" cy="19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0"/>
          <p:cNvSpPr txBox="1"/>
          <p:nvPr>
            <p:ph type="title"/>
          </p:nvPr>
        </p:nvSpPr>
        <p:spPr>
          <a:xfrm>
            <a:off x="1052550" y="214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r>
              <a:rPr lang="en"/>
              <a:t> </a:t>
            </a:r>
            <a:r>
              <a:rPr lang="en"/>
              <a:t>Analysis</a:t>
            </a:r>
            <a:r>
              <a:rPr lang="en"/>
              <a:t> </a:t>
            </a:r>
            <a:endParaRPr/>
          </a:p>
        </p:txBody>
      </p:sp>
      <p:sp>
        <p:nvSpPr>
          <p:cNvPr id="211" name="Google Shape;211;p20"/>
          <p:cNvSpPr txBox="1"/>
          <p:nvPr/>
        </p:nvSpPr>
        <p:spPr>
          <a:xfrm>
            <a:off x="1052550" y="1651800"/>
            <a:ext cx="2343000" cy="24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Data collected allowed me to create Affinity diagram on Miro.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Miro is allowed me to create digital white board and which I used to group my findings and prioritise work via Value vs Complexity graph.</a:t>
            </a:r>
            <a:endParaRPr>
              <a:solidFill>
                <a:schemeClr val="lt1"/>
              </a:solidFill>
              <a:latin typeface="Lato"/>
              <a:ea typeface="Lato"/>
              <a:cs typeface="Lato"/>
              <a:sym typeface="Lato"/>
            </a:endParaRPr>
          </a:p>
        </p:txBody>
      </p:sp>
      <p:pic>
        <p:nvPicPr>
          <p:cNvPr id="212" name="Google Shape;212;p20"/>
          <p:cNvPicPr preferRelativeResize="0"/>
          <p:nvPr/>
        </p:nvPicPr>
        <p:blipFill>
          <a:blip r:embed="rId3">
            <a:alphaModFix/>
          </a:blip>
          <a:stretch>
            <a:fillRect/>
          </a:stretch>
        </p:blipFill>
        <p:spPr>
          <a:xfrm>
            <a:off x="3614175" y="1307875"/>
            <a:ext cx="3424925" cy="2413349"/>
          </a:xfrm>
          <a:prstGeom prst="rect">
            <a:avLst/>
          </a:prstGeom>
          <a:noFill/>
          <a:ln>
            <a:noFill/>
          </a:ln>
        </p:spPr>
      </p:pic>
      <p:pic>
        <p:nvPicPr>
          <p:cNvPr id="213" name="Google Shape;213;p20"/>
          <p:cNvPicPr preferRelativeResize="0"/>
          <p:nvPr/>
        </p:nvPicPr>
        <p:blipFill>
          <a:blip r:embed="rId4">
            <a:alphaModFix/>
          </a:blip>
          <a:stretch>
            <a:fillRect/>
          </a:stretch>
        </p:blipFill>
        <p:spPr>
          <a:xfrm>
            <a:off x="7039100" y="1307875"/>
            <a:ext cx="1751671" cy="3327450"/>
          </a:xfrm>
          <a:prstGeom prst="rect">
            <a:avLst/>
          </a:prstGeom>
          <a:noFill/>
          <a:ln>
            <a:noFill/>
          </a:ln>
        </p:spPr>
      </p:pic>
      <p:pic>
        <p:nvPicPr>
          <p:cNvPr id="214" name="Google Shape;214;p20"/>
          <p:cNvPicPr preferRelativeResize="0"/>
          <p:nvPr/>
        </p:nvPicPr>
        <p:blipFill>
          <a:blip r:embed="rId5">
            <a:alphaModFix/>
          </a:blip>
          <a:stretch>
            <a:fillRect/>
          </a:stretch>
        </p:blipFill>
        <p:spPr>
          <a:xfrm>
            <a:off x="3612001" y="3721225"/>
            <a:ext cx="3427099" cy="91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10061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sketching and prototyping</a:t>
            </a:r>
            <a:endParaRPr/>
          </a:p>
        </p:txBody>
      </p:sp>
      <p:sp>
        <p:nvSpPr>
          <p:cNvPr id="220" name="Google Shape;220;p21"/>
          <p:cNvSpPr txBox="1"/>
          <p:nvPr/>
        </p:nvSpPr>
        <p:spPr>
          <a:xfrm>
            <a:off x="1006150" y="1413926"/>
            <a:ext cx="3851700" cy="29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Using Crazy-8 technique I made some quite sketches on Pro-create. This helped in quickly visualise my thoughts and refine them into something i can work towards.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After getting my quick sketches cleaned up I moved to Figma where I made user flow, wireframes, low-fidelity and finally high-fidelity prototypes.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During this time I used Mobbin see other apps in the market for inspiration.</a:t>
            </a:r>
            <a:endParaRPr>
              <a:solidFill>
                <a:schemeClr val="lt1"/>
              </a:solidFill>
              <a:latin typeface="Lato"/>
              <a:ea typeface="Lato"/>
              <a:cs typeface="Lato"/>
              <a:sym typeface="Lato"/>
            </a:endParaRPr>
          </a:p>
        </p:txBody>
      </p:sp>
      <p:pic>
        <p:nvPicPr>
          <p:cNvPr id="221" name="Google Shape;221;p21"/>
          <p:cNvPicPr preferRelativeResize="0"/>
          <p:nvPr/>
        </p:nvPicPr>
        <p:blipFill>
          <a:blip r:embed="rId3">
            <a:alphaModFix/>
          </a:blip>
          <a:stretch>
            <a:fillRect/>
          </a:stretch>
        </p:blipFill>
        <p:spPr>
          <a:xfrm>
            <a:off x="5015150" y="1617088"/>
            <a:ext cx="3590775" cy="2506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